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7" r:id="rId3"/>
    <p:sldId id="270" r:id="rId4"/>
    <p:sldId id="268" r:id="rId5"/>
    <p:sldId id="269" r:id="rId6"/>
    <p:sldId id="260" r:id="rId7"/>
    <p:sldId id="261" r:id="rId8"/>
    <p:sldId id="324" r:id="rId9"/>
    <p:sldId id="323" r:id="rId10"/>
    <p:sldId id="271" r:id="rId11"/>
    <p:sldId id="330" r:id="rId12"/>
    <p:sldId id="262" r:id="rId13"/>
    <p:sldId id="263" r:id="rId14"/>
    <p:sldId id="264" r:id="rId15"/>
    <p:sldId id="299" r:id="rId16"/>
    <p:sldId id="300" r:id="rId17"/>
    <p:sldId id="301" r:id="rId18"/>
    <p:sldId id="302" r:id="rId19"/>
    <p:sldId id="303" r:id="rId20"/>
    <p:sldId id="272" r:id="rId21"/>
    <p:sldId id="273" r:id="rId22"/>
    <p:sldId id="265" r:id="rId23"/>
    <p:sldId id="266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2" r:id="rId42"/>
    <p:sldId id="293" r:id="rId43"/>
    <p:sldId id="294" r:id="rId44"/>
    <p:sldId id="295" r:id="rId45"/>
    <p:sldId id="297" r:id="rId46"/>
    <p:sldId id="296" r:id="rId47"/>
    <p:sldId id="318" r:id="rId48"/>
    <p:sldId id="298" r:id="rId49"/>
    <p:sldId id="304" r:id="rId50"/>
    <p:sldId id="305" r:id="rId51"/>
    <p:sldId id="306" r:id="rId52"/>
    <p:sldId id="319" r:id="rId53"/>
    <p:sldId id="307" r:id="rId54"/>
    <p:sldId id="308" r:id="rId55"/>
    <p:sldId id="320" r:id="rId56"/>
    <p:sldId id="309" r:id="rId57"/>
    <p:sldId id="310" r:id="rId58"/>
    <p:sldId id="311" r:id="rId59"/>
    <p:sldId id="312" r:id="rId60"/>
    <p:sldId id="313" r:id="rId61"/>
    <p:sldId id="314" r:id="rId62"/>
    <p:sldId id="321" r:id="rId63"/>
    <p:sldId id="316" r:id="rId64"/>
    <p:sldId id="317" r:id="rId65"/>
    <p:sldId id="326" r:id="rId66"/>
    <p:sldId id="327" r:id="rId67"/>
    <p:sldId id="328" r:id="rId68"/>
    <p:sldId id="329" r:id="rId69"/>
    <p:sldId id="325" r:id="rId7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49" autoAdjust="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Podział respondentów ze względu na wiek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rgbClr val="FF0000"/>
            </a:solidFill>
          </c:spPr>
          <c:cat>
            <c:strRef>
              <c:f>Arkusz2!$B$2:$F$2</c:f>
              <c:strCache>
                <c:ptCount val="5"/>
                <c:pt idx="0">
                  <c:v>od 20 do 30</c:v>
                </c:pt>
                <c:pt idx="1">
                  <c:v>od 30 do 40</c:v>
                </c:pt>
                <c:pt idx="2">
                  <c:v>od 40 do 50</c:v>
                </c:pt>
                <c:pt idx="3">
                  <c:v>od 50 do 60</c:v>
                </c:pt>
                <c:pt idx="4">
                  <c:v>pow.60 lat</c:v>
                </c:pt>
              </c:strCache>
            </c:strRef>
          </c:cat>
          <c:val>
            <c:numRef>
              <c:f>Arkusz2!$B$3:$F$3</c:f>
              <c:numCache>
                <c:formatCode>General</c:formatCode>
                <c:ptCount val="5"/>
                <c:pt idx="0">
                  <c:v>25</c:v>
                </c:pt>
                <c:pt idx="1">
                  <c:v>32</c:v>
                </c:pt>
                <c:pt idx="2">
                  <c:v>18</c:v>
                </c:pt>
                <c:pt idx="3">
                  <c:v>22</c:v>
                </c:pt>
                <c:pt idx="4">
                  <c:v>18</c:v>
                </c:pt>
              </c:numCache>
            </c:numRef>
          </c:val>
        </c:ser>
        <c:shape val="box"/>
        <c:axId val="78994048"/>
        <c:axId val="85932288"/>
        <c:axId val="0"/>
      </c:bar3DChart>
      <c:catAx>
        <c:axId val="78994048"/>
        <c:scaling>
          <c:orientation val="minMax"/>
        </c:scaling>
        <c:axPos val="b"/>
        <c:majorTickMark val="none"/>
        <c:tickLblPos val="nextTo"/>
        <c:crossAx val="85932288"/>
        <c:crosses val="autoZero"/>
        <c:auto val="1"/>
        <c:lblAlgn val="ctr"/>
        <c:lblOffset val="100"/>
      </c:catAx>
      <c:valAx>
        <c:axId val="8593228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78994048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Podział ankietowanych ze względu na płeć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5833333333333409E-2"/>
          <c:y val="0.28424012955827327"/>
          <c:w val="0.8305555555555556"/>
          <c:h val="0.56940861115764752"/>
        </c:manualLayout>
      </c:layout>
      <c:pie3DChart>
        <c:varyColors val="1"/>
        <c:ser>
          <c:idx val="0"/>
          <c:order val="0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7030A0"/>
              </a:solidFill>
            </c:spPr>
          </c:dPt>
          <c:dLbls>
            <c:showCatName val="1"/>
            <c:showPercent val="1"/>
            <c:showLeaderLines val="1"/>
          </c:dLbls>
          <c:cat>
            <c:strRef>
              <c:f>Arkusz1!$B$2:$C$2</c:f>
              <c:strCache>
                <c:ptCount val="2"/>
                <c:pt idx="0">
                  <c:v>Kobiet</c:v>
                </c:pt>
                <c:pt idx="1">
                  <c:v>Mężczyzn</c:v>
                </c:pt>
              </c:strCache>
            </c:strRef>
          </c:cat>
          <c:val>
            <c:numRef>
              <c:f>Arkusz1!$B$3:$C$3</c:f>
              <c:numCache>
                <c:formatCode>General</c:formatCode>
                <c:ptCount val="2"/>
                <c:pt idx="0">
                  <c:v>85</c:v>
                </c:pt>
                <c:pt idx="1">
                  <c:v>30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Czy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byłeś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aś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świadkiem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przemocy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rodzinie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2361111111111159"/>
          <c:y val="0.31299264062580584"/>
          <c:w val="0.68611111111111112"/>
          <c:h val="0.560978054826483"/>
        </c:manualLayout>
      </c:layout>
      <c:pie3DChart>
        <c:varyColors val="1"/>
        <c:ser>
          <c:idx val="0"/>
          <c:order val="0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7030A0"/>
              </a:solidFill>
            </c:spPr>
          </c:dPt>
          <c:dLbls>
            <c:showCatName val="1"/>
            <c:showPercent val="1"/>
            <c:showLeaderLines val="1"/>
          </c:dLbls>
          <c:cat>
            <c:strRef>
              <c:f>Arkusz3!$B$2:$C$2</c:f>
              <c:strCache>
                <c:ptCount val="2"/>
                <c:pt idx="0">
                  <c:v>tak</c:v>
                </c:pt>
                <c:pt idx="1">
                  <c:v>nie</c:v>
                </c:pt>
              </c:strCache>
            </c:strRef>
          </c:cat>
          <c:val>
            <c:numRef>
              <c:f>Arkusz3!$B$3:$C$3</c:f>
              <c:numCache>
                <c:formatCode>General</c:formatCode>
                <c:ptCount val="2"/>
                <c:pt idx="0">
                  <c:v>64</c:v>
                </c:pt>
                <c:pt idx="1">
                  <c:v>51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Rodzaj przemocy z jaką spotkali się respondenci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8.4488333985876227E-2"/>
          <c:y val="0.37420769373525498"/>
          <c:w val="0.88495603674540679"/>
          <c:h val="0.40023909120734907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FF0000"/>
            </a:solidFill>
          </c:spPr>
          <c:cat>
            <c:strRef>
              <c:f>Arkusz5!$B$2:$E$2</c:f>
              <c:strCache>
                <c:ptCount val="4"/>
                <c:pt idx="0">
                  <c:v>fizyczna</c:v>
                </c:pt>
                <c:pt idx="1">
                  <c:v>psychiczna</c:v>
                </c:pt>
                <c:pt idx="2">
                  <c:v>ekonomiczna</c:v>
                </c:pt>
                <c:pt idx="3">
                  <c:v>trudno powiedzieć</c:v>
                </c:pt>
              </c:strCache>
            </c:strRef>
          </c:cat>
          <c:val>
            <c:numRef>
              <c:f>Arkusz5!$B$3:$E$3</c:f>
              <c:numCache>
                <c:formatCode>General</c:formatCode>
                <c:ptCount val="4"/>
                <c:pt idx="0">
                  <c:v>40</c:v>
                </c:pt>
                <c:pt idx="1">
                  <c:v>44</c:v>
                </c:pt>
                <c:pt idx="2">
                  <c:v>6</c:v>
                </c:pt>
                <c:pt idx="3">
                  <c:v>13</c:v>
                </c:pt>
              </c:numCache>
            </c:numRef>
          </c:val>
        </c:ser>
        <c:dLbls/>
        <c:axId val="65161088"/>
        <c:axId val="65162624"/>
      </c:barChart>
      <c:catAx>
        <c:axId val="6516108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800"/>
            </a:pPr>
            <a:endParaRPr lang="pl-PL"/>
          </a:p>
        </c:txPr>
        <c:crossAx val="65162624"/>
        <c:crosses val="autoZero"/>
        <c:auto val="1"/>
        <c:lblAlgn val="ctr"/>
        <c:lblOffset val="100"/>
      </c:catAx>
      <c:valAx>
        <c:axId val="6516262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2400"/>
            </a:pPr>
            <a:endParaRPr lang="pl-PL"/>
          </a:p>
        </c:txPr>
        <c:crossAx val="65161088"/>
        <c:crosses val="autoZero"/>
        <c:crossBetween val="between"/>
      </c:valAx>
    </c:plotArea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E56E9-7E81-42EF-A9C1-E7EED89CFE9F}" type="datetimeFigureOut">
              <a:rPr lang="pl-PL" smtClean="0"/>
              <a:pPr/>
              <a:t>2011-09-20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3ADC-E485-423B-881A-06EEA2DEBB9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75229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E56E9-7E81-42EF-A9C1-E7EED89CFE9F}" type="datetimeFigureOut">
              <a:rPr lang="pl-PL" smtClean="0"/>
              <a:pPr/>
              <a:t>2011-09-20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3ADC-E485-423B-881A-06EEA2DEBB9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25086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E56E9-7E81-42EF-A9C1-E7EED89CFE9F}" type="datetimeFigureOut">
              <a:rPr lang="pl-PL" smtClean="0"/>
              <a:pPr/>
              <a:t>2011-09-20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3ADC-E485-423B-881A-06EEA2DEBB9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40523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E56E9-7E81-42EF-A9C1-E7EED89CFE9F}" type="datetimeFigureOut">
              <a:rPr lang="pl-PL" smtClean="0"/>
              <a:pPr/>
              <a:t>2011-09-20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3ADC-E485-423B-881A-06EEA2DEBB9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9237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E56E9-7E81-42EF-A9C1-E7EED89CFE9F}" type="datetimeFigureOut">
              <a:rPr lang="pl-PL" smtClean="0"/>
              <a:pPr/>
              <a:t>2011-09-20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3ADC-E485-423B-881A-06EEA2DEBB9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6919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E56E9-7E81-42EF-A9C1-E7EED89CFE9F}" type="datetimeFigureOut">
              <a:rPr lang="pl-PL" smtClean="0"/>
              <a:pPr/>
              <a:t>2011-09-20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3ADC-E485-423B-881A-06EEA2DEBB9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5224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E56E9-7E81-42EF-A9C1-E7EED89CFE9F}" type="datetimeFigureOut">
              <a:rPr lang="pl-PL" smtClean="0"/>
              <a:pPr/>
              <a:t>2011-09-20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3ADC-E485-423B-881A-06EEA2DEBB9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26354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E56E9-7E81-42EF-A9C1-E7EED89CFE9F}" type="datetimeFigureOut">
              <a:rPr lang="pl-PL" smtClean="0"/>
              <a:pPr/>
              <a:t>2011-09-20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3ADC-E485-423B-881A-06EEA2DEBB9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12386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E56E9-7E81-42EF-A9C1-E7EED89CFE9F}" type="datetimeFigureOut">
              <a:rPr lang="pl-PL" smtClean="0"/>
              <a:pPr/>
              <a:t>2011-09-20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3ADC-E485-423B-881A-06EEA2DEBB9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1631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E56E9-7E81-42EF-A9C1-E7EED89CFE9F}" type="datetimeFigureOut">
              <a:rPr lang="pl-PL" smtClean="0"/>
              <a:pPr/>
              <a:t>2011-09-20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3ADC-E485-423B-881A-06EEA2DEBB9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12537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E56E9-7E81-42EF-A9C1-E7EED89CFE9F}" type="datetimeFigureOut">
              <a:rPr lang="pl-PL" smtClean="0"/>
              <a:pPr/>
              <a:t>2011-09-20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3ADC-E485-423B-881A-06EEA2DEBB9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0577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E56E9-7E81-42EF-A9C1-E7EED89CFE9F}" type="datetimeFigureOut">
              <a:rPr lang="pl-PL" smtClean="0"/>
              <a:pPr/>
              <a:t>2011-09-20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13ADC-E485-423B-881A-06EEA2DEBB9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8944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Moje dokumenty\Moje obrazy\LOGO GMINY BOLESLA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0768"/>
            <a:ext cx="3888432" cy="474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390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0" y="-220663"/>
            <a:ext cx="8820472" cy="2835276"/>
          </a:xfrm>
        </p:spPr>
        <p:txBody>
          <a:bodyPr>
            <a:noAutofit/>
          </a:bodyPr>
          <a:lstStyle/>
          <a:p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BOLESŁAW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UL. GŁÓWNA 46 TEL. (32) 62- 00- 126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DYŻURY PEŁNIĄ:</a:t>
            </a:r>
            <a:br>
              <a:rPr lang="pl-PL" sz="1800" dirty="0">
                <a:latin typeface="Times New Roman" pitchFamily="18" charset="0"/>
                <a:cs typeface="Times New Roman" pitchFamily="18" charset="0"/>
              </a:rPr>
            </a:b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-  LEK. MED. </a:t>
            </a:r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PSYCHOTERAPEUTA</a:t>
            </a:r>
            <a:br>
              <a:rPr lang="pl-PL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-  PSYCHOLOG</a:t>
            </a:r>
            <a:br>
              <a:rPr lang="pl-PL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-  MEDIATOR</a:t>
            </a:r>
            <a:br>
              <a:rPr lang="pl-PL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-  RADCA PRAWNY</a:t>
            </a:r>
            <a:br>
              <a:rPr lang="pl-PL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- CERTYFIKOWANY SPECJALISTA PSYCHOTERAPII UZALEŻNIEŃ</a:t>
            </a:r>
            <a:br>
              <a:rPr lang="pl-PL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-  INSTRUKTOR TERAPII  UZALEŻNIEŃ</a:t>
            </a:r>
            <a:br>
              <a:rPr lang="pl-PL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-  PRACOWNIK </a:t>
            </a:r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SOCJALNY</a:t>
            </a:r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ZAPEWNIAMY </a:t>
            </a: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BEZPŁATNE, PROFESJONALNE PORADNICTWO I DORADZTWO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                            W </a:t>
            </a: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ZAKRESIE UZALEŻNIEŃ ORAZ PRZEMOCY DOMOWEJ.</a:t>
            </a: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>
                <a:latin typeface="Times New Roman" pitchFamily="18" charset="0"/>
                <a:cs typeface="Times New Roman" pitchFamily="18" charset="0"/>
              </a:rPr>
            </a:br>
            <a:endParaRPr lang="pl-PL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5927" y="188640"/>
            <a:ext cx="633809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270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252028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URUCHOMIONO TELEFON DLA OSÓB 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I RODZIN UWIKŁANYCH W PRZEMOC</a:t>
            </a: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32 62 00 126</a:t>
            </a:r>
            <a:endParaRPr lang="pl-PL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548680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Gminny Ośrodek Pomocy Społecznej w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Bolesławiu 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w dniu 27 listopada 2008 roku Uchwałą Rady Gminy Bolesław Nr XXVII/173/2008 przyjęto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Gminny 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System</a:t>
            </a:r>
          </a:p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Przeciwdziałania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Przemocy w Rodzinie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dla Gminy Bolesław na lata 2008 – 2010, w dniu   26 października 2010r. w  Gminie Bolesław został przyjęty Uchwałą Rady Gminy Bolesław Nr XLIX/348/2010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Gminny Program Przeciwdziałania Przemocy 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                    w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Rodzinie oraz Ochrony Ofiar Przemocy w Rodzinie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dla Gminy Bolesław na lata 2010-2013.</a:t>
            </a:r>
          </a:p>
        </p:txBody>
      </p:sp>
      <p:sp>
        <p:nvSpPr>
          <p:cNvPr id="3" name="Prostokąt 2"/>
          <p:cNvSpPr/>
          <p:nvPr/>
        </p:nvSpPr>
        <p:spPr>
          <a:xfrm>
            <a:off x="251520" y="4391916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Uchwałą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Nr XLIX/349/2010 Rady Gminy Bolesław z dnia 26 października 2010r. przyjęto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tryb i sposób 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powoływania                             i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odwoływania członków Zespołu interdyscyplinarnego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ds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. przeciwdziałania przemocy w rodzinie oraz szczegółowych warunków jego funkcjonowania.</a:t>
            </a:r>
          </a:p>
        </p:txBody>
      </p:sp>
    </p:spTree>
    <p:extLst>
      <p:ext uri="{BB962C8B-B14F-4D97-AF65-F5344CB8AC3E}">
        <p14:creationId xmlns:p14="http://schemas.microsoft.com/office/powerpoint/2010/main" xmlns="" val="353547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7504" y="332656"/>
            <a:ext cx="88569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W dniu 7 grudnia 2010r. Wójt Gminy Bolesław Zarządzeniem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               Nr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0151/127/2010</a:t>
            </a:r>
          </a:p>
          <a:p>
            <a:pPr algn="ctr"/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powołał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Zespół interdyscyplinarny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Obecny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skład Zespołu: </a:t>
            </a: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Anna </a:t>
            </a:r>
            <a:r>
              <a:rPr lang="pl-PL" sz="2400" b="1" dirty="0" err="1">
                <a:latin typeface="Times New Roman" pitchFamily="18" charset="0"/>
                <a:cs typeface="Times New Roman" pitchFamily="18" charset="0"/>
              </a:rPr>
              <a:t>Kruszak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 – Kołodziejczyk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- Kierownik GOPS-  Przewodniczący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Zespołu interdyscyplinarnego,</a:t>
            </a:r>
          </a:p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Katarzyna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Kurek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-  Pełnomocnik ds. Profilaktyki i Przeciwdziałania Uzależnieniom,</a:t>
            </a:r>
          </a:p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Tadeusz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Lekki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-  Przewodniczący GKRPA,</a:t>
            </a:r>
          </a:p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Janina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Borowiec- 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Dyrektor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SZOiW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Rafał Kaczmarczyk - 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Komendant Komisariatu Policji w Bukownie,</a:t>
            </a:r>
          </a:p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Małgorzata </a:t>
            </a:r>
            <a:r>
              <a:rPr lang="pl-PL" sz="2400" b="1" dirty="0" err="1">
                <a:latin typeface="Times New Roman" pitchFamily="18" charset="0"/>
                <a:cs typeface="Times New Roman" pitchFamily="18" charset="0"/>
              </a:rPr>
              <a:t>Rotarska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-  Kuratorska Służba Sądowa,</a:t>
            </a:r>
          </a:p>
          <a:p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Marek </a:t>
            </a:r>
            <a:r>
              <a:rPr lang="pl-PL" sz="2400" b="1" dirty="0" err="1">
                <a:latin typeface="Times New Roman" pitchFamily="18" charset="0"/>
                <a:cs typeface="Times New Roman" pitchFamily="18" charset="0"/>
              </a:rPr>
              <a:t>Trzcionkowski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- Kierownik Ośrodka Zdrowia,</a:t>
            </a:r>
          </a:p>
          <a:p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Monika 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Mucha - </a:t>
            </a:r>
            <a:r>
              <a:rPr lang="pl-PL" sz="2400" b="1" dirty="0" err="1" smtClean="0">
                <a:latin typeface="Times New Roman" pitchFamily="18" charset="0"/>
                <a:cs typeface="Times New Roman" pitchFamily="18" charset="0"/>
              </a:rPr>
              <a:t>Labisko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-  Prezes Stowarzyszenia na Rzecz Rozwoju i Promocji Gminy Bolesław.</a:t>
            </a:r>
          </a:p>
        </p:txBody>
      </p:sp>
    </p:spTree>
    <p:extLst>
      <p:ext uri="{BB962C8B-B14F-4D97-AF65-F5344CB8AC3E}">
        <p14:creationId xmlns:p14="http://schemas.microsoft.com/office/powerpoint/2010/main" xmlns="" val="82656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260648"/>
            <a:ext cx="84604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Zadaniem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Zespołu interdyscyplinarnego jest integrowanie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                    i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koordynowanie działań przedstawicieli różnych instytucji, specjalistów w zakresie ochrony przed przemocą w rodzinie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,                                     a w szczególności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diagnozowanie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problemu przemocy w rodzinie,</a:t>
            </a:r>
          </a:p>
          <a:p>
            <a:pPr lvl="0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podejmowanie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działań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w środowisku zagrożonym przemocą </a:t>
            </a: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rodzinie mających na celu przeciwdziałanie temu zjawisku,</a:t>
            </a:r>
          </a:p>
          <a:p>
            <a:pPr marL="342900" lvl="0" indent="-342900">
              <a:buFontTx/>
              <a:buChar char="-"/>
            </a:pP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inicjowanie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interwencji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w środowisku dotkniętym przemocą </a:t>
            </a: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rodzinie,</a:t>
            </a:r>
          </a:p>
          <a:p>
            <a:pPr lvl="0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rozpowszechnianie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informacji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o instytucjach, osobach i możliwościach udzielania pomocy w środowisku lokalnym,</a:t>
            </a:r>
          </a:p>
          <a:p>
            <a:pPr marL="342900" lvl="0" indent="-342900">
              <a:buFontTx/>
              <a:buChar char="-"/>
            </a:pP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inicjowanie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działań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w stosunku do osób stosujących przemoc </a:t>
            </a: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rodzinie.</a:t>
            </a:r>
          </a:p>
          <a:p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Posiedzenia Zespołu interdyscyplinarnego odbywają się w zależności od potrzeb, jednak nie rzadziej niż raz na trzy miesiące.</a:t>
            </a:r>
          </a:p>
        </p:txBody>
      </p:sp>
    </p:spTree>
    <p:extLst>
      <p:ext uri="{BB962C8B-B14F-4D97-AF65-F5344CB8AC3E}">
        <p14:creationId xmlns:p14="http://schemas.microsoft.com/office/powerpoint/2010/main" xmlns="" val="19240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19256" cy="6192688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W związku z koniecznością realizacji </a:t>
            </a:r>
            <a:br>
              <a:rPr lang="pl-PL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art. 12a ustawy z dnia 5 lipca 2005r.</a:t>
            </a:r>
            <a:br>
              <a:rPr lang="pl-PL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o przeciwdziałaniu przemocy w rodzinie Zespół interdyscyplinarny opracował gminną procedurę postępowania w sytuacji konieczności odebrania dziecka z rodziny.</a:t>
            </a: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583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6322714"/>
          </a:xfrm>
        </p:spPr>
        <p:txBody>
          <a:bodyPr>
            <a:noAutofit/>
          </a:bodyPr>
          <a:lstStyle/>
          <a:p>
            <a:pPr algn="l"/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W razie bezpośredniego zagrożenia życia lub zdrowia dziecka w związku </a:t>
            </a:r>
            <a:r>
              <a:rPr lang="pl-PL" sz="2000" b="1" u="sng" dirty="0" smtClean="0">
                <a:latin typeface="Times New Roman" pitchFamily="18" charset="0"/>
                <a:cs typeface="Times New Roman" pitchFamily="18" charset="0"/>
              </a:rPr>
              <a:t>                 z przemocą w </a:t>
            </a:r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rodzinie pracownik socjalny wykonując swoje obowiązki służbowe podejmuje następujące czynności: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1. Natychmiastowo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powiadamia o konieczności odebrania dziecka  w związku 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z przemocą w rodzinie: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a) funkcjonariusza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Komisariatu Policji w Bukownie,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b) lekarza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lub  pielęgniarkę lub ratownika medycznego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2. Pracownik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socjalny zbiera i gromadzi  informacje  o możliwości umieszczenia dziecka u osoby najbliższej nie zamieszkującej wspólnie, u której można bezpiecznie pozostawić dziecko, chyba że, dziecko będzie wymagało hospitalizacji.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3. Pracownik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socjalny wspólnie z  policją oraz służbą zdrowia podejmuje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interwencje w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miejscu zamieszkania lub pobytu dziecka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4. Pracownik socjalny wspólnie z  przedstawicielem policji oraz służby zdrowia podejmuje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wspólna decyzję o odebraniu dziecka z rodziny.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W zależności od potrzeb oraz stanu </a:t>
            </a:r>
            <a:r>
              <a:rPr lang="pl-PL" sz="2000" dirty="0" err="1">
                <a:latin typeface="Times New Roman" pitchFamily="18" charset="0"/>
                <a:cs typeface="Times New Roman" pitchFamily="18" charset="0"/>
              </a:rPr>
              <a:t>psycho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- fizycznego odbieranego dziecka może ono zostać skierowane na konsultację medyczną do szpitala lub innej placówki leczniczo – diagnostycznej.</a:t>
            </a:r>
            <a:r>
              <a:rPr lang="pl-PL" sz="1800" dirty="0"/>
              <a:t/>
            </a:r>
            <a:br>
              <a:rPr lang="pl-PL" sz="1800" dirty="0"/>
            </a:b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xmlns="" val="210564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12968" cy="6192688"/>
          </a:xfrm>
        </p:spPr>
        <p:txBody>
          <a:bodyPr>
            <a:normAutofit fontScale="90000"/>
          </a:bodyPr>
          <a:lstStyle/>
          <a:p>
            <a:pPr lvl="0" algn="l"/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5. Pracownik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socjalny kontaktuje się telefonicznie z Sądem Rejonowym w Olkuszu Wydziałem III Rodzinnym i Nieletnich - powiadamia o konieczności odebrania dziecka oraz PCPR w Olkuszu, jeżeli dziecko będzie trzeba umieścić w rodzinie zastępczej, pogotowiu rodzinnym lub innej placówce opiekuńczo – wychowawczej, celem określenia miejsca umieszczenia dziecka wraz ze wskazaniem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pl-PL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6. Pracownik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socjalny lub funkcjonariusz Komisariatu Policji w Bukownie wręcza rodzicom, opiekunom prawnym lub faktycznym odebranego dziecka pisemne pouczenie o prawie do złożenia zażalenia na odebranie dziecka.</a:t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Sąd rozpatruje zażalenie niezwłocznie, nie później jednak niż w ciągu 24 godzin.</a:t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W razie uznania bezzasadności lub nielegalności odebrania dziecka sąd zarządza natychmiastowe przekazanie dziecka rodzicom, opiekunom prawnym lub faktycznym, od których dziecko zostało odebrane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pl-PL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7. Pracownik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socjalny  wraz z przedstawicielami w/w służb zapewnia odebranemu dziecku bezpieczny transport do innej niezamieszkałej wspólnie osoby lub rodziny zastępczej, pogotowia rodzinnego lub  placówki opiekuńczo – wychowawczej </a:t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np. poprzez przewóz dziecka udostępnionym przez Urząd Gminy Bolesław samochodem służbowym dostosowanym do przewozu dzieci i niemowląt.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4755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712968" cy="6192688"/>
          </a:xfrm>
        </p:spPr>
        <p:txBody>
          <a:bodyPr>
            <a:normAutofit fontScale="90000"/>
          </a:bodyPr>
          <a:lstStyle/>
          <a:p>
            <a:pPr lvl="0" algn="l"/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8. Z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przeprowadzonych czynności pracownik socjalny sporządza  notatkę, </a:t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która powinna zawierać:</a:t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- imię i nazwisko pracownika socjalnego wykonującego obowiązki służbowe,</a:t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- godzinę i datę interwencji,</a:t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- źródło informacji,</a:t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- imię i nazwisko lekarza, ratownika medycznego lub pielęgniarki a także funkcjonariusza policji uczestniczących w podjęciu decyzji o odebraniu dziecka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              z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rodziny,</a:t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- imię i nazwisko oraz inne dane niezbędne do ustalenia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tożsamości odbieranego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dziecka, rodziców, opiekunów prawnych lub faktycznych oraz innych uczestników obecnych w miejscu wykonywania czynności,</a:t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- opis wykonywanych czynności, w tym uzasadnienie podjętej decyzji, </a:t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z uwzględnieniem stanowisk podejmujących interwencję,</a:t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- wskazanie osób, którym wręczono pouczenie o prawie złożenia zażalenia do sądu opiekuńczego na odebranie dziecka,</a:t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- informację o osobie i miejscu, w którym umieszczono dziecko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pl-PL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. Pracownik socjalny ma obowiązek niezwłocznego powiadomienia sądu opiekuńczego, nie później jednak niż w  ciągu 24 godzin, o odebraniu dziecka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               z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rodziny i umieszczeniu go  u niezamieszkającej wspólnie osoby najbliższej,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                w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rodzinie zastępczej lub całodobowej placówce opiekuńczo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–wychowawczej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82562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Pulpit\IMG_4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07779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706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763738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PRZECIWDZIAŁANIE PRZEMOCY W GMINIE BOLESŁAW</a:t>
            </a:r>
            <a:br>
              <a:rPr lang="pl-PL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WYMIANA  DOBRYCH  PRAKTYK</a:t>
            </a:r>
            <a:r>
              <a:rPr lang="pl-PL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dirty="0" smtClean="0">
                <a:latin typeface="Times New Roman" pitchFamily="18" charset="0"/>
                <a:cs typeface="Times New Roman" pitchFamily="18" charset="0"/>
              </a:rPr>
            </a:br>
            <a:endParaRPr lang="pl-PL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4365104"/>
            <a:ext cx="6400800" cy="1728192"/>
          </a:xfrm>
        </p:spPr>
        <p:txBody>
          <a:bodyPr>
            <a:normAutofit lnSpcReduction="10000"/>
          </a:bodyPr>
          <a:lstStyle/>
          <a:p>
            <a:r>
              <a:rPr lang="pl-P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KONFERENCJA </a:t>
            </a:r>
          </a:p>
          <a:p>
            <a:r>
              <a:rPr lang="pl-PL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BOLESŁAW </a:t>
            </a:r>
          </a:p>
          <a:p>
            <a:r>
              <a:rPr lang="pl-P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20.09.2011R.</a:t>
            </a:r>
            <a:endParaRPr lang="pl-PL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082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dniu 28.03.2011r. zrealizowano w ramach  Gminnego Programu Przeciwdziałania Przemocy w Rodzinie oraz Ochrony Ofiar Przemocy w Rodzinie dla Gminy Bolesław na lata 2010 – 2013 szkolenie dla społeczności lokalnej pt. </a:t>
            </a:r>
            <a:r>
              <a:rPr lang="pl-PL" sz="3200" b="1" dirty="0">
                <a:latin typeface="Times New Roman" pitchFamily="18" charset="0"/>
                <a:cs typeface="Times New Roman" pitchFamily="18" charset="0"/>
              </a:rPr>
              <a:t>„Przemoc  w środowisku lokalnym”. </a:t>
            </a: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W trakcie szkolenia uczestnicy zapoznali się ze skalą zjawiska przemocy w środowisku lokalnym tj. rzeczywistym rozmiarem  przemocy domowej, szkolnej i środowiskowej. Zaprezentowano różne aspekty </a:t>
            </a:r>
            <a:r>
              <a:rPr lang="pl-PL" sz="3200" dirty="0" err="1">
                <a:latin typeface="Times New Roman" pitchFamily="18" charset="0"/>
                <a:cs typeface="Times New Roman" pitchFamily="18" charset="0"/>
              </a:rPr>
              <a:t>zachowań</a:t>
            </a: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3200" dirty="0" err="1">
                <a:latin typeface="Times New Roman" pitchFamily="18" charset="0"/>
                <a:cs typeface="Times New Roman" pitchFamily="18" charset="0"/>
              </a:rPr>
              <a:t>przemocowych</a:t>
            </a: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pl-PL" sz="3200" dirty="0">
                <a:latin typeface="Times New Roman" pitchFamily="18" charset="0"/>
                <a:cs typeface="Times New Roman" pitchFamily="18" charset="0"/>
              </a:rPr>
            </a:br>
            <a:endParaRPr lang="pl-PL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24862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istrator\Pulpit\IMG_0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9724"/>
            <a:ext cx="8560825" cy="571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41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istrator\Pulpit\IMG_0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395096" cy="56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049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istrator\Pulpit\IMG_0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476672"/>
            <a:ext cx="8683129" cy="579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32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561662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4000" dirty="0">
                <a:latin typeface="Times New Roman" pitchFamily="18" charset="0"/>
                <a:cs typeface="Times New Roman" pitchFamily="18" charset="0"/>
              </a:rPr>
              <a:t>dniu 16.05.2011r. zrealizowano </a:t>
            </a:r>
            <a:r>
              <a:rPr lang="pl-PL" sz="4000" b="1" dirty="0">
                <a:latin typeface="Times New Roman" pitchFamily="18" charset="0"/>
                <a:cs typeface="Times New Roman" pitchFamily="18" charset="0"/>
              </a:rPr>
              <a:t>szkolenie dla członków zespołów interdyscyplinarnych i grup roboczych. </a:t>
            </a:r>
            <a:r>
              <a:rPr lang="pl-PL" sz="4000" dirty="0">
                <a:latin typeface="Times New Roman" pitchFamily="18" charset="0"/>
                <a:cs typeface="Times New Roman" pitchFamily="18" charset="0"/>
              </a:rPr>
              <a:t>Zapoznano uczestników szkolenia </a:t>
            </a:r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pl-PL" sz="4000" dirty="0">
                <a:latin typeface="Times New Roman" pitchFamily="18" charset="0"/>
                <a:cs typeface="Times New Roman" pitchFamily="18" charset="0"/>
              </a:rPr>
              <a:t>aspektami psychologicznymi zjawiska, przedstawiono zasady wsparcia dla ofiar oraz instytucjonalne formy pomocy rodzinie, </a:t>
            </a:r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omówiono zasady </a:t>
            </a:r>
            <a:r>
              <a:rPr lang="pl-PL" sz="4000" dirty="0">
                <a:latin typeface="Times New Roman" pitchFamily="18" charset="0"/>
                <a:cs typeface="Times New Roman" pitchFamily="18" charset="0"/>
              </a:rPr>
              <a:t>pracy zespołów interdyscyplinarnych </a:t>
            </a:r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i  </a:t>
            </a:r>
            <a:r>
              <a:rPr lang="pl-PL" sz="4000" dirty="0">
                <a:latin typeface="Times New Roman" pitchFamily="18" charset="0"/>
                <a:cs typeface="Times New Roman" pitchFamily="18" charset="0"/>
              </a:rPr>
              <a:t>grup roboczych.</a:t>
            </a:r>
            <a:br>
              <a:rPr lang="pl-PL" sz="4000" dirty="0">
                <a:latin typeface="Times New Roman" pitchFamily="18" charset="0"/>
                <a:cs typeface="Times New Roman" pitchFamily="18" charset="0"/>
              </a:rPr>
            </a:br>
            <a:endParaRPr lang="pl-PL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96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istrator\Pulpit\IMG_3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39" y="476672"/>
            <a:ext cx="8499675" cy="567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748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istrator\Pulpit\IMG_3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" y="461963"/>
            <a:ext cx="889635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825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istrator\Pulpit\IMG_3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" y="461963"/>
            <a:ext cx="889635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732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0" y="1"/>
            <a:ext cx="9144000" cy="6669360"/>
          </a:xfrm>
        </p:spPr>
        <p:txBody>
          <a:bodyPr>
            <a:noAutofit/>
          </a:bodyPr>
          <a:lstStyle/>
          <a:p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dniu 20.06.2011r. zrealizowano w ramach  Gminnego Programu Przeciwdziałania Przemocy 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Rodzinie oraz Ochrony Ofiar Przemocy w Rodzinie dla Gminy Bolesław na lata 2010 – 2013 </a:t>
            </a:r>
            <a:r>
              <a:rPr lang="pl-PL" sz="3200" b="1" dirty="0">
                <a:latin typeface="Times New Roman" pitchFamily="18" charset="0"/>
                <a:cs typeface="Times New Roman" pitchFamily="18" charset="0"/>
              </a:rPr>
              <a:t>szkolenie interdyscyplinarne dla członków Zespołu interdyscyplinarnego działającego przy Gminnym Ośrodku Pomocy Społecznej w Bolesławiu. </a:t>
            </a: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Szkolenie składało się z  części teoretycznej –  różne aspekty przemocy, psychologia ofiary i sprawcy,  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oraz </a:t>
            </a: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z części warsztatowej opierającej się głównie na pracy z ofiarą, sprawcą i świadkami przemocy.</a:t>
            </a:r>
            <a:br>
              <a:rPr lang="pl-PL" sz="3200" dirty="0">
                <a:latin typeface="Times New Roman" pitchFamily="18" charset="0"/>
                <a:cs typeface="Times New Roman" pitchFamily="18" charset="0"/>
              </a:rPr>
            </a:br>
            <a:endParaRPr lang="pl-PL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9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Pulpit\4\IMG_37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257" y="309684"/>
            <a:ext cx="8604956" cy="5736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178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Projekt </a:t>
            </a:r>
            <a:r>
              <a:rPr lang="pl-PL" b="1" dirty="0">
                <a:latin typeface="Times New Roman" pitchFamily="18" charset="0"/>
                <a:cs typeface="Times New Roman" pitchFamily="18" charset="0"/>
              </a:rPr>
              <a:t>pod nazwą: „Razem Możemy Więcej”  </a:t>
            </a: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                    w </a:t>
            </a:r>
            <a:r>
              <a:rPr lang="pl-PL" b="1" dirty="0">
                <a:latin typeface="Times New Roman" pitchFamily="18" charset="0"/>
                <a:cs typeface="Times New Roman" pitchFamily="18" charset="0"/>
              </a:rPr>
              <a:t>którego realizację włączona </a:t>
            </a: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została </a:t>
            </a:r>
            <a:r>
              <a:rPr lang="pl-PL" b="1" dirty="0">
                <a:latin typeface="Times New Roman" pitchFamily="18" charset="0"/>
                <a:cs typeface="Times New Roman" pitchFamily="18" charset="0"/>
              </a:rPr>
              <a:t>Gmina Bolesław </a:t>
            </a: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pozwolił </a:t>
            </a:r>
            <a:r>
              <a:rPr lang="pl-PL" b="1" dirty="0">
                <a:latin typeface="Times New Roman" pitchFamily="18" charset="0"/>
                <a:cs typeface="Times New Roman" pitchFamily="18" charset="0"/>
              </a:rPr>
              <a:t>na poszerzenie świadomości </a:t>
            </a: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              na </a:t>
            </a:r>
            <a:r>
              <a:rPr lang="pl-PL" b="1" dirty="0">
                <a:latin typeface="Times New Roman" pitchFamily="18" charset="0"/>
                <a:cs typeface="Times New Roman" pitchFamily="18" charset="0"/>
              </a:rPr>
              <a:t>temat przemocy poprzez szeroko zakrojoną kampanię informacyjno-edukacyjną  w Naszej </a:t>
            </a: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gminie. W </a:t>
            </a:r>
            <a:r>
              <a:rPr lang="pl-PL" b="1" dirty="0">
                <a:latin typeface="Times New Roman" pitchFamily="18" charset="0"/>
                <a:cs typeface="Times New Roman" pitchFamily="18" charset="0"/>
              </a:rPr>
              <a:t>ramach wspomnianego projektu zrealizowano wśród mieszkańców badanie ankietowe dot. występowania przemocy domowej.</a:t>
            </a:r>
          </a:p>
          <a:p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7953"/>
            <a:ext cx="3312368" cy="79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3" y="327953"/>
            <a:ext cx="2088232" cy="114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Flaga europejsk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327953"/>
            <a:ext cx="1656184" cy="114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2726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istrator\Pulpit\4\IMG_37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116800" y="-13030200"/>
            <a:ext cx="81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istrator\Pulpit\4\IMG_37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15088" cy="55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662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istrator\Pulpit\4\IMG_37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308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5760639"/>
          </a:xfrm>
        </p:spPr>
        <p:txBody>
          <a:bodyPr>
            <a:normAutofit fontScale="90000"/>
          </a:bodyPr>
          <a:lstStyle/>
          <a:p>
            <a:pPr algn="l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W  dniu 20.07.2011r. w siedzibie GOPS Bolesław Psychoterapeuta lek. med. Dagmara Kuczyńska – Ginko rozpoczęła zajęcia </a:t>
            </a:r>
            <a:r>
              <a:rPr lang="pl-PL" sz="2400" b="1" dirty="0" err="1" smtClean="0">
                <a:latin typeface="Times New Roman" pitchFamily="18" charset="0"/>
                <a:cs typeface="Times New Roman" pitchFamily="18" charset="0"/>
              </a:rPr>
              <a:t>superwizyjne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dla osób pracujących w obszarze przemocy w rodzinie – członków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Zi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, członków grup roboczych, pracowników socjalnych, funkcjonariuszy  policji, pracowników służby zdrowia.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Zajęcia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superwizyjne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obejmują następujący zakres :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1. Omówienie celu zajęć.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Metody używane w zajęciach </a:t>
            </a:r>
            <a:r>
              <a:rPr lang="pl-PL" sz="2400" dirty="0" err="1">
                <a:latin typeface="Times New Roman" pitchFamily="18" charset="0"/>
                <a:cs typeface="Times New Roman" pitchFamily="18" charset="0"/>
              </a:rPr>
              <a:t>superwizyjnych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jako zasadniczy kierunek i metoda pracy – </a:t>
            </a:r>
            <a:r>
              <a:rPr lang="pl-PL" sz="2400" dirty="0" err="1">
                <a:latin typeface="Times New Roman" pitchFamily="18" charset="0"/>
                <a:cs typeface="Times New Roman" pitchFamily="18" charset="0"/>
              </a:rPr>
              <a:t>superwizja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integratywna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ze szczególnym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uwzgl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Superwizji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zorientowanej na osobę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pomagacza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superwizji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kognitywno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– behawioralnej,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superwizji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systemowej,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superwizji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narracyjnej,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superwizji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psychodynamicznej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3.Nauka pracy w „6 – ocznym” systemie postrzegania swojego problemu w pracy z klientem  ( wg. Hawkinsa i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Shoheta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).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4. Pomoc w rozwiązywaniu trudnych problemów w pracy z klientami.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5536" y="0"/>
            <a:ext cx="8352928" cy="6453336"/>
          </a:xfrm>
        </p:spPr>
        <p:txBody>
          <a:bodyPr/>
          <a:lstStyle/>
          <a:p>
            <a:r>
              <a:rPr lang="pl-PL" dirty="0" smtClean="0"/>
              <a:t>.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xmlns="" val="36536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istrator\Pulpit\IMG_39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2706"/>
            <a:ext cx="8856984" cy="62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291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0" y="1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pl-PL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Gmina </a:t>
            </a:r>
            <a:r>
              <a:rPr lang="pl-PL" sz="2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</a:t>
            </a:r>
            <a:r>
              <a:rPr lang="pl-PL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olesław wraz z Gminą Klucze w dniu 30.08.2011r. </a:t>
            </a:r>
            <a:br>
              <a:rPr lang="pl-PL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pl-PL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zorganizowała </a:t>
            </a:r>
            <a:r>
              <a:rPr lang="pl-PL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szkolenie</a:t>
            </a:r>
            <a:r>
              <a:rPr lang="pl-PL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przeznaczonym dla:</a:t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członków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komisji rozwiązywania problemów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alkoholowych, kierowników, pracowników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OPS i PCPR,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policjantów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, prokuratorów, kuratorów sądowych,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nauczycieli oraz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przedstawicieli organizacji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pozarządowych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 ramach konsultacji ze specjalistami pt. </a:t>
            </a:r>
            <a:r>
              <a:rPr lang="pl-PL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„</a:t>
            </a:r>
            <a:r>
              <a:rPr kumimoji="0" lang="pl-PL" sz="2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Nowe zadania i obowiązki samorządów wynikające z</a:t>
            </a:r>
            <a:r>
              <a:rPr kumimoji="0" lang="pl-PL" sz="22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2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nowelizacji ustawy o przeciwdziałaniu przemocy w rodzinie”.</a:t>
            </a:r>
            <a:endParaRPr kumimoji="0" lang="pl-PL" sz="2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Szkolenie</a:t>
            </a:r>
            <a:r>
              <a:rPr kumimoji="0" lang="pl-PL" sz="22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przeprowadził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pl-PL" sz="22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Jarosław POLANOWSKI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pl-PL" sz="22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jeden z najwybitniejszych polskich ekspertów w zakresie przeciwdziałania przemocy w rodzinie, prawnik, </a:t>
            </a:r>
            <a:br>
              <a:rPr kumimoji="0" lang="pl-PL" sz="22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pl-PL" sz="22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prokurator apelacyjny delegowany do Prokuratury Okręgowej w Warszawie, członek Rady ds. Przeciwdziałania Przemocy w Rodzinie, ekspert i</a:t>
            </a:r>
            <a:r>
              <a:rPr lang="pl-PL" sz="2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22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współpracownik Państwowej Agencji Rozwiązywania Problemów Alkoholowych </a:t>
            </a:r>
            <a:br>
              <a:rPr kumimoji="0" lang="pl-PL" sz="22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pl-PL" sz="22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oraz licznych organizacji pozarządowych zajmujących się problematyką przemocy w rodzinie,  konsultant projektu nowelizacji ustawy o przeciwdziałaniu przemocy w rodzinie, pracownik punktów </a:t>
            </a:r>
            <a:r>
              <a:rPr kumimoji="0" lang="pl-PL" sz="220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informacyjno</a:t>
            </a:r>
            <a:r>
              <a:rPr kumimoji="0" lang="pl-PL" sz="22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konsultacyjnych dla ofiar </a:t>
            </a:r>
            <a:br>
              <a:rPr kumimoji="0" lang="pl-PL" sz="22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pl-PL" sz="22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przemocy w rodzinie, od wielu lat prowadzący działalność</a:t>
            </a:r>
            <a:r>
              <a:rPr lang="pl-PL" sz="2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220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dydaktyczno</a:t>
            </a:r>
            <a:r>
              <a:rPr kumimoji="0" lang="pl-PL" sz="22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szkoleniową</a:t>
            </a:r>
            <a:r>
              <a:rPr kumimoji="0" lang="pl-PL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pl-PL" sz="20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410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istrator\Pulpit\szkolenie polanowski 30.08.2011\IMG_3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9288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50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istrator\Pulpit\szkolenie polanowski 30.08.2011\IMG_3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116800" y="-13030200"/>
            <a:ext cx="108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Administrator\Pulpit\IMG_39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397" y="548680"/>
            <a:ext cx="8518503" cy="593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857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istrator\Pulpit\IMG_39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516" y="404664"/>
            <a:ext cx="874897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910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istrator\Pulpit\IMG_3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567" y="335957"/>
            <a:ext cx="8879909" cy="591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273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istrator\Pulpit\IMG_3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92" y="300932"/>
            <a:ext cx="8965504" cy="608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166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Autofit/>
          </a:bodyPr>
          <a:lstStyle/>
          <a:p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Skala zjawiska przemocy w rodzinie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400" dirty="0">
                <a:latin typeface="Times New Roman" pitchFamily="18" charset="0"/>
                <a:cs typeface="Times New Roman" pitchFamily="18" charset="0"/>
              </a:rPr>
            </a:b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w Gminie Bolesław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400" dirty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pl-PL" sz="2400" dirty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W pierwszej połowie 2010r. zostały przeprowadzone badania ilościowe na podstawie ankiety wysyłkowej skierowanej do mieszkańców Gminy Bolesław za pośrednictwem instytucji użyteczności publicznej,  organizacji pozarządowych placówek oświatowo- wychowawczych itp. dotyczące zjawiska przemocy. Wiek  respondentów był zróżnicowany, biorąc pod uwagę płeć dominowały kobiety. Badanie wskazało, że ponad 50% respondentów zetknęło się z przemocą (fizyczną i psychiczną), której sprawcami byli najczęściej najbliżsi członkowie rodziny. Znaczna część sprawców była pod wpływem alkoholu lub innych środków odurzających. </a:t>
            </a:r>
            <a:br>
              <a:rPr lang="pl-PL" sz="2400" dirty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pl-PL" sz="2400" dirty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Wiek  respondentów przedstawia poniższy wykres:</a:t>
            </a:r>
            <a:br>
              <a:rPr lang="pl-PL" sz="2400" dirty="0">
                <a:latin typeface="Times New Roman" pitchFamily="18" charset="0"/>
                <a:cs typeface="Times New Roman" pitchFamily="18" charset="0"/>
              </a:rPr>
            </a:b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860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istrator\Pulpit\IMG_3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0"/>
            <a:ext cx="8568952" cy="571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750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istrator\Pulpit\IMG_39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48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0" y="476250"/>
            <a:ext cx="9144000" cy="5545138"/>
          </a:xfrm>
        </p:spPr>
        <p:txBody>
          <a:bodyPr>
            <a:normAutofit/>
          </a:bodyPr>
          <a:lstStyle/>
          <a:p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W Gminie Bolesław zorganizowano szereg spotkań ze społecznością lokalną, przedstawicielami  OSP, kół </a:t>
            </a: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ospodyń wiejskich, sołtysami i członkami rad sołeckich , stowarzyszeniami, przedstawicielami kościołów i związków wyznaniowych, rodzicami podczas wywiadówek szkolnych. W trakcie spotkań starano się przekazać kompleksowe informacje edukacyjne oraz przedstawiano wachlarz możliwości uzyskania pomocy na szczeblu gminnym.</a:t>
            </a:r>
            <a:endParaRPr lang="pl-PL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150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Pulpit\IMG_0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59" cy="610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32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istrator\Pulpit\IMG_0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70485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68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istrator\Pulpit\IMG_0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218" y="548681"/>
            <a:ext cx="8532262" cy="60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486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pl-PL" sz="4800" b="1" dirty="0" smtClean="0">
                <a:latin typeface="Times New Roman" pitchFamily="18" charset="0"/>
                <a:cs typeface="Times New Roman" pitchFamily="18" charset="0"/>
              </a:rPr>
              <a:t>Przykładowe działania </a:t>
            </a:r>
            <a:br>
              <a:rPr lang="pl-PL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4800" b="1" dirty="0" smtClean="0">
                <a:latin typeface="Times New Roman" pitchFamily="18" charset="0"/>
                <a:cs typeface="Times New Roman" pitchFamily="18" charset="0"/>
              </a:rPr>
              <a:t>w szkołach</a:t>
            </a:r>
            <a:br>
              <a:rPr lang="pl-PL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4800" b="1" dirty="0" smtClean="0">
                <a:latin typeface="Times New Roman" pitchFamily="18" charset="0"/>
                <a:cs typeface="Times New Roman" pitchFamily="18" charset="0"/>
              </a:rPr>
              <a:t> w obszarze przeciwdziałania przemocy i agresji</a:t>
            </a:r>
            <a:endParaRPr lang="pl-PL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556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124745"/>
            <a:ext cx="7772400" cy="2475706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Publiczne Gimnazjum w Bolesławiu</a:t>
            </a:r>
            <a:endParaRPr lang="pl-PL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„DZIEŃ BEZ PRZEMOCY”</a:t>
            </a:r>
            <a:endParaRPr lang="pl-PL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598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istrator\Pulpit\IMG_37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116800" y="-13030200"/>
            <a:ext cx="108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istrator\Pulpit\IMG_37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110520" y="-12196736"/>
            <a:ext cx="72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istrator\Pulpit\IMG_37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7"/>
            <a:ext cx="8640960" cy="576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325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istrator\Pulpit\IMG_37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90" y="476672"/>
            <a:ext cx="8312866" cy="587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48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/>
          <p:cNvGraphicFramePr/>
          <p:nvPr/>
        </p:nvGraphicFramePr>
        <p:xfrm>
          <a:off x="1331640" y="1340768"/>
          <a:ext cx="669674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istrator\Pulpit\IMG_37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65" y="260648"/>
            <a:ext cx="8931307" cy="646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93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istrator\Pulpit\IMG_37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65" y="332656"/>
            <a:ext cx="9039215" cy="639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703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772400" cy="2043658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latin typeface="Times New Roman" pitchFamily="18" charset="0"/>
                <a:cs typeface="Times New Roman" pitchFamily="18" charset="0"/>
              </a:rPr>
              <a:t>Świetlica środowiskowa „Świetlik”</a:t>
            </a:r>
            <a:endParaRPr lang="pl-PL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400800" cy="2281808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Konkurs plastyczny</a:t>
            </a:r>
            <a:endParaRPr lang="pl-PL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46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Administrator\Pulpit\IMG_35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98" y="620688"/>
            <a:ext cx="809309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145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istrator\Pulpit\IMG_35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2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44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3123779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1 czerwca 2011r. Gminny Ośrodek Pomocy Społecznej w Bolesławiu wraz z Gminną </a:t>
            </a:r>
            <a:r>
              <a:rPr lang="pl-PL" sz="3200" b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omisją Rozwiązywania Problemów Alkoholowych zorganizował </a:t>
            </a:r>
            <a:br>
              <a:rPr lang="pl-PL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GMINNY DZIEŃ DZIECKA</a:t>
            </a:r>
            <a:endParaRPr lang="pl-PL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3861048"/>
            <a:ext cx="8784976" cy="2736304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Dzieci z wszystkich szkół i przedszkoli pod hasłem „Dzień dziecka – dniem bez przemocy” uczestniczyły w rozgrywkach sportowych zorganizowanych na kompleksie </a:t>
            </a:r>
            <a:r>
              <a:rPr lang="pl-PL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rekreacyjno</a:t>
            </a:r>
            <a:r>
              <a:rPr lang="pl-PL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sportowym „ORLIK”, uczestniczyły w prezentacji teatru </a:t>
            </a:r>
            <a:r>
              <a:rPr lang="pl-PL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profilakatycznego</a:t>
            </a:r>
            <a:r>
              <a:rPr lang="pl-PL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przemarszu przez Bolesław, oraz grach, konkursach i rozgrywkach sprawnościowych.</a:t>
            </a:r>
            <a:endParaRPr lang="pl-PL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069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Documents and Settings\Administrator\Pulpit\IMG_3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628" y="332656"/>
            <a:ext cx="874054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484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istrator\Pulpit\IMG_3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3263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263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Documents and Settings\Administrator\Pulpit\IMG_36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823" y="404664"/>
            <a:ext cx="8568952" cy="615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110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istrator\Pulpit\IMG_36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773" y="404664"/>
            <a:ext cx="8888723" cy="612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386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xmlns="" val="2985107894"/>
              </p:ext>
            </p:extLst>
          </p:nvPr>
        </p:nvGraphicFramePr>
        <p:xfrm>
          <a:off x="395536" y="764704"/>
          <a:ext cx="504056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Wykres 2"/>
          <p:cNvGraphicFramePr/>
          <p:nvPr>
            <p:extLst>
              <p:ext uri="{D42A27DB-BD31-4B8C-83A1-F6EECF244321}">
                <p14:modId xmlns:p14="http://schemas.microsoft.com/office/powerpoint/2010/main" xmlns="" val="4018219955"/>
              </p:ext>
            </p:extLst>
          </p:nvPr>
        </p:nvGraphicFramePr>
        <p:xfrm>
          <a:off x="3635896" y="3284984"/>
          <a:ext cx="504056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705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69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istrator\Pulpit\IMG_3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773" y="332656"/>
            <a:ext cx="8924415" cy="609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65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istrator\Pulpit\IMG_3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3679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931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2376263"/>
          </a:xfrm>
        </p:spPr>
        <p:txBody>
          <a:bodyPr>
            <a:normAutofit fontScale="90000"/>
          </a:bodyPr>
          <a:lstStyle/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Gmina Bolesław- Gminny Ośrodek Pomocy Społecznej </a:t>
            </a:r>
            <a:br>
              <a:rPr lang="pl-PL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w Bolesławiu zakupił pakiet materiałów Ogólnopolskiej Kampanii „POSTAW NA RODZINĘ”. Pakiet edukacyjny zawiera  min. ulotki i plakaty zawierające wskazówki dla rodziców i dziadków,  dla uczniów i nauczycieli oraz materiały do wykorzystania podczas festynów </a:t>
            </a:r>
            <a:br>
              <a:rPr lang="pl-PL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i organizacji pikników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rodzinnych.</a:t>
            </a:r>
            <a:endParaRPr lang="pl-PL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11560" y="3429000"/>
            <a:ext cx="7848872" cy="2736304"/>
          </a:xfrm>
        </p:spPr>
        <p:txBody>
          <a:bodyPr>
            <a:normAutofit fontScale="92500"/>
          </a:bodyPr>
          <a:lstStyle/>
          <a:p>
            <a:r>
              <a:rPr lang="pl-PL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Przystąpiono również do Ogólnopolskiej Kampanii „REAGUJ NA PRZEMOC” Pakiet edukacyjny zawiera podstawowe informacje dot. przemocy oraz możliwości instytucjonalne.</a:t>
            </a:r>
          </a:p>
          <a:p>
            <a:endParaRPr lang="pl-PL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Materiały są na bieżąco wykorzystywane podczas prowadzonej akcji </a:t>
            </a:r>
            <a:r>
              <a:rPr lang="pl-PL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informacyjno</a:t>
            </a:r>
            <a:r>
              <a:rPr lang="pl-PL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edukacyjnej wśród społeczności lokalnej.</a:t>
            </a:r>
            <a:endParaRPr lang="pl-PL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138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Documents and Settings\Administrator\Pulpit\IMG_0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954" y="404664"/>
            <a:ext cx="8643067" cy="610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322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4937149" cy="649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566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 LOKALNEJ PRASIE  ORAZ NA STRONIE INTERNETOWEJ ZAMIESZCZANE SĄ NA BIEŻACO ARTYKUŁY INFORMACYJNO </a:t>
            </a:r>
            <a:br>
              <a:rPr lang="pl-PL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- EDUKACYJNE</a:t>
            </a: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istrator\Pulpit\IMG_4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9708" y="1600200"/>
            <a:ext cx="678458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536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istrator\Pulpit\IMG_4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9624"/>
            <a:ext cx="8827687" cy="588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71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istrator\Pulpit\IMG_4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698" y="404664"/>
            <a:ext cx="8784976" cy="586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778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istrator\Pulpit\IMG_4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50" y="404664"/>
            <a:ext cx="8865667" cy="59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401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DZIĘKUJEMY ZA UWAGĘ</a:t>
            </a:r>
            <a:endParaRPr lang="pl-PL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462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3" name="Wykres 2"/>
          <p:cNvGraphicFramePr/>
          <p:nvPr>
            <p:extLst>
              <p:ext uri="{D42A27DB-BD31-4B8C-83A1-F6EECF244321}">
                <p14:modId xmlns:p14="http://schemas.microsoft.com/office/powerpoint/2010/main" xmlns="" val="394175604"/>
              </p:ext>
            </p:extLst>
          </p:nvPr>
        </p:nvGraphicFramePr>
        <p:xfrm>
          <a:off x="971600" y="836712"/>
          <a:ext cx="720080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562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261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872208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3600" dirty="0">
                <a:latin typeface="Times New Roman" pitchFamily="18" charset="0"/>
                <a:cs typeface="Times New Roman" pitchFamily="18" charset="0"/>
              </a:rPr>
              <a:t>2011r. Gmina Bolesław </a:t>
            </a:r>
            <a:r>
              <a:rPr lang="pl-PL" sz="36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pl-PL" sz="3600" dirty="0">
                <a:latin typeface="Times New Roman" pitchFamily="18" charset="0"/>
                <a:cs typeface="Times New Roman" pitchFamily="18" charset="0"/>
              </a:rPr>
              <a:t>Gminny Ośrodek Pomocy Społecznej </a:t>
            </a: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została zaproszona </a:t>
            </a:r>
            <a:r>
              <a:rPr lang="pl-PL" sz="3600" dirty="0">
                <a:latin typeface="Times New Roman" pitchFamily="18" charset="0"/>
                <a:cs typeface="Times New Roman" pitchFamily="18" charset="0"/>
              </a:rPr>
              <a:t>do współpracy </a:t>
            </a: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poprzez </a:t>
            </a:r>
            <a:r>
              <a:rPr lang="pl-PL" sz="3600" dirty="0">
                <a:latin typeface="Times New Roman" pitchFamily="18" charset="0"/>
                <a:cs typeface="Times New Roman" pitchFamily="18" charset="0"/>
              </a:rPr>
              <a:t>uczestnictwo  </a:t>
            </a: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3600" dirty="0">
                <a:latin typeface="Times New Roman" pitchFamily="18" charset="0"/>
                <a:cs typeface="Times New Roman" pitchFamily="18" charset="0"/>
              </a:rPr>
              <a:t>projekcie.</a:t>
            </a:r>
            <a:br>
              <a:rPr lang="pl-PL" sz="36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5536" y="2348880"/>
            <a:ext cx="8208912" cy="3289920"/>
          </a:xfrm>
        </p:spPr>
        <p:txBody>
          <a:bodyPr>
            <a:noAutofit/>
          </a:bodyPr>
          <a:lstStyle/>
          <a:p>
            <a:pPr algn="just"/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Udział Gminy w projekcie polega na  pełnieniu przez pracownika GOPS Bolesław funkcji członka koalicji, konsultanta, doradcy </a:t>
            </a:r>
          </a:p>
          <a:p>
            <a:pPr algn="just"/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rozwiązywaniu bieżących problemów rodzin dotkniętych przemocą domową. Koalicja pod nazwą „Przeciw przemocy. Budowanie lokalnych koalicji – interwencje w przemocy domowej’ jest realizowana w ramach projektu pod nazwą „Aktywni w drodze do pracy” w ramach Programu Operacyjnego Kapitał Ludzki współfinansowanego przez Unię Europejską ze środków Europejskiego Funduszu </a:t>
            </a:r>
            <a:r>
              <a:rPr lang="pl-PL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połecznego.</a:t>
            </a:r>
            <a:endParaRPr lang="pl-PL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228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istrator\Pulpit\IMG_39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84976" cy="629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892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807</Words>
  <Application>Microsoft Office PowerPoint</Application>
  <PresentationFormat>Pokaz na ekranie (4:3)</PresentationFormat>
  <Paragraphs>70</Paragraphs>
  <Slides>69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69</vt:i4>
      </vt:variant>
    </vt:vector>
  </HeadingPairs>
  <TitlesOfParts>
    <vt:vector size="70" baseType="lpstr">
      <vt:lpstr>Motyw pakietu Office</vt:lpstr>
      <vt:lpstr>Slajd 1</vt:lpstr>
      <vt:lpstr>  PRZECIWDZIAŁANIE PRZEMOCY W GMINIE BOLESŁAW  WYMIANA  DOBRYCH  PRAKTYK  </vt:lpstr>
      <vt:lpstr>Slajd 3</vt:lpstr>
      <vt:lpstr>Skala zjawiska przemocy w rodzinie  w Gminie Bolesław   W pierwszej połowie 2010r. zostały przeprowadzone badania ilościowe na podstawie ankiety wysyłkowej skierowanej do mieszkańców Gminy Bolesław za pośrednictwem instytucji użyteczności publicznej,  organizacji pozarządowych placówek oświatowo- wychowawczych itp. dotyczące zjawiska przemocy. Wiek  respondentów był zróżnicowany, biorąc pod uwagę płeć dominowały kobiety. Badanie wskazało, że ponad 50% respondentów zetknęło się z przemocą (fizyczną i psychiczną), której sprawcami byli najczęściej najbliżsi członkowie rodziny. Znaczna część sprawców była pod wpływem alkoholu lub innych środków odurzających.    Wiek  respondentów przedstawia poniższy wykres: </vt:lpstr>
      <vt:lpstr>Slajd 5</vt:lpstr>
      <vt:lpstr>Slajd 6</vt:lpstr>
      <vt:lpstr>Slajd 7</vt:lpstr>
      <vt:lpstr> W 2011r. Gmina Bolesław – Gminny Ośrodek Pomocy Społecznej została zaproszona do współpracy poprzez uczestnictwo   w projekcie.    </vt:lpstr>
      <vt:lpstr>Slajd 9</vt:lpstr>
      <vt:lpstr>                BOLESŁAW UL. GŁÓWNA 46 TEL. (32) 62- 00- 126   DYŻURY PEŁNIĄ: -  LEK. MED. PSYCHOTERAPEUTA -  PSYCHOLOG -  MEDIATOR -  RADCA PRAWNY - CERTYFIKOWANY SPECJALISTA PSYCHOTERAPII UZALEŻNIEŃ -  INSTRUKTOR TERAPII  UZALEŻNIEŃ -  PRACOWNIK SOCJALNY        ZAPEWNIAMY BEZPŁATNE, PROFESJONALNE PORADNICTWO I DORADZTWO                             W ZAKRESIE UZALEŻNIEŃ ORAZ PRZEMOCY DOMOWEJ. </vt:lpstr>
      <vt:lpstr>URUCHOMIONO TELEFON DLA OSÓB   I RODZIN UWIKŁANYCH W PRZEMOC</vt:lpstr>
      <vt:lpstr>Slajd 12</vt:lpstr>
      <vt:lpstr>Slajd 13</vt:lpstr>
      <vt:lpstr>Slajd 14</vt:lpstr>
      <vt:lpstr>W związku z koniecznością realizacji  art. 12a ustawy z dnia 5 lipca 2005r. o przeciwdziałaniu przemocy w rodzinie Zespół interdyscyplinarny opracował gminną procedurę postępowania w sytuacji konieczności odebrania dziecka z rodziny. </vt:lpstr>
      <vt:lpstr>W razie bezpośredniego zagrożenia życia lub zdrowia dziecka w związku                  z przemocą w rodzinie pracownik socjalny wykonując swoje obowiązki służbowe podejmuje następujące czynności:   1. Natychmiastowo powiadamia o konieczności odebrania dziecka  w związku  z przemocą w rodzinie: a) funkcjonariusza Komisariatu Policji w Bukownie, b) lekarza lub  pielęgniarkę lub ratownika medycznego.  2. Pracownik socjalny zbiera i gromadzi  informacje  o możliwości umieszczenia dziecka u osoby najbliższej nie zamieszkującej wspólnie, u której można bezpiecznie pozostawić dziecko, chyba że, dziecko będzie wymagało hospitalizacji. 3. Pracownik socjalny wspólnie z  policją oraz służbą zdrowia podejmuje  interwencje w miejscu zamieszkania lub pobytu dziecka.  4. Pracownik socjalny wspólnie z  przedstawicielem policji oraz służby zdrowia podejmuje wspólna decyzję o odebraniu dziecka z rodziny. W zależności od potrzeb oraz stanu psycho- fizycznego odbieranego dziecka może ono zostać skierowane na konsultację medyczną do szpitala lub innej placówki leczniczo – diagnostycznej. </vt:lpstr>
      <vt:lpstr>5. Pracownik socjalny kontaktuje się telefonicznie z Sądem Rejonowym w Olkuszu Wydziałem III Rodzinnym i Nieletnich - powiadamia o konieczności odebrania dziecka oraz PCPR w Olkuszu, jeżeli dziecko będzie trzeba umieścić w rodzinie zastępczej, pogotowiu rodzinnym lub innej placówce opiekuńczo – wychowawczej, celem określenia miejsca umieszczenia dziecka wraz ze wskazaniem.  6. Pracownik socjalny lub funkcjonariusz Komisariatu Policji w Bukownie wręcza rodzicom, opiekunom prawnym lub faktycznym odebranego dziecka pisemne pouczenie o prawie do złożenia zażalenia na odebranie dziecka. Sąd rozpatruje zażalenie niezwłocznie, nie później jednak niż w ciągu 24 godzin. W razie uznania bezzasadności lub nielegalności odebrania dziecka sąd zarządza natychmiastowe przekazanie dziecka rodzicom, opiekunom prawnym lub faktycznym, od których dziecko zostało odebrane.  7. Pracownik socjalny  wraz z przedstawicielami w/w służb zapewnia odebranemu dziecku bezpieczny transport do innej niezamieszkałej wspólnie osoby lub rodziny zastępczej, pogotowia rodzinnego lub  placówki opiekuńczo – wychowawczej  np. poprzez przewóz dziecka udostępnionym przez Urząd Gminy Bolesław samochodem służbowym dostosowanym do przewozu dzieci i niemowląt. </vt:lpstr>
      <vt:lpstr>8. Z przeprowadzonych czynności pracownik socjalny sporządza  notatkę,  która powinna zawierać: - imię i nazwisko pracownika socjalnego wykonującego obowiązki służbowe, - godzinę i datę interwencji, - źródło informacji, - imię i nazwisko lekarza, ratownika medycznego lub pielęgniarki a także funkcjonariusza policji uczestniczących w podjęciu decyzji o odebraniu dziecka               z rodziny, - imię i nazwisko oraz inne dane niezbędne do ustalenia tożsamości odbieranego dziecka, rodziców, opiekunów prawnych lub faktycznych oraz innych uczestników obecnych w miejscu wykonywania czynności, - opis wykonywanych czynności, w tym uzasadnienie podjętej decyzji,  z uwzględnieniem stanowisk podejmujących interwencję, - wskazanie osób, którym wręczono pouczenie o prawie złożenia zażalenia do sądu opiekuńczego na odebranie dziecka, - informację o osobie i miejscu, w którym umieszczono dziecko.  9. Pracownik socjalny ma obowiązek niezwłocznego powiadomienia sądu opiekuńczego, nie później jednak niż w  ciągu 24 godzin, o odebraniu dziecka                z rodziny i umieszczeniu go  u niezamieszkającej wspólnie osoby najbliższej,                 w rodzinie zastępczej lub całodobowej placówce opiekuńczo –wychowawczej. </vt:lpstr>
      <vt:lpstr>Slajd 19</vt:lpstr>
      <vt:lpstr>           W dniu 28.03.2011r. zrealizowano w ramach  Gminnego Programu Przeciwdziałania Przemocy w Rodzinie oraz Ochrony Ofiar Przemocy w Rodzinie dla Gminy Bolesław na lata 2010 – 2013 szkolenie dla społeczności lokalnej pt. „Przemoc  w środowisku lokalnym”. W trakcie szkolenia uczestnicy zapoznali się ze skalą zjawiska przemocy w środowisku lokalnym tj. rzeczywistym rozmiarem  przemocy domowej, szkolnej i środowiskowej. Zaprezentowano różne aspekty zachowań przemocowych. </vt:lpstr>
      <vt:lpstr>Slajd 21</vt:lpstr>
      <vt:lpstr>Slajd 22</vt:lpstr>
      <vt:lpstr>Slajd 23</vt:lpstr>
      <vt:lpstr> W dniu 16.05.2011r. zrealizowano szkolenie dla członków zespołów interdyscyplinarnych i grup roboczych. Zapoznano uczestników szkolenia  z aspektami psychologicznymi zjawiska, przedstawiono zasady wsparcia dla ofiar oraz instytucjonalne formy pomocy rodzinie, omówiono zasady pracy zespołów interdyscyplinarnych  i  grup roboczych. </vt:lpstr>
      <vt:lpstr>Slajd 25</vt:lpstr>
      <vt:lpstr>Slajd 26</vt:lpstr>
      <vt:lpstr>Slajd 27</vt:lpstr>
      <vt:lpstr>  W dniu 20.06.2011r. zrealizowano w ramach  Gminnego Programu Przeciwdziałania Przemocy  w Rodzinie oraz Ochrony Ofiar Przemocy w Rodzinie dla Gminy Bolesław na lata 2010 – 2013 szkolenie interdyscyplinarne dla członków Zespołu interdyscyplinarnego działającego przy Gminnym Ośrodku Pomocy Społecznej w Bolesławiu. Szkolenie składało się z  części teoretycznej –  różne aspekty przemocy, psychologia ofiary i sprawcy,   oraz z części warsztatowej opierającej się głównie na pracy z ofiarą, sprawcą i świadkami przemocy. </vt:lpstr>
      <vt:lpstr>Slajd 29</vt:lpstr>
      <vt:lpstr>Slajd 30</vt:lpstr>
      <vt:lpstr>Slajd 31</vt:lpstr>
      <vt:lpstr>W  dniu 20.07.2011r. w siedzibie GOPS Bolesław Psychoterapeuta lek. med. Dagmara Kuczyńska – Ginko rozpoczęła zajęcia superwizyjne dla osób pracujących w obszarze przemocy w rodzinie – członków Zi, członków grup roboczych, pracowników socjalnych, funkcjonariuszy  policji, pracowników służby zdrowia. Zajęcia superwizyjne obejmują następujący zakres : 1. Omówienie celu zajęć. 2. Metody używane w zajęciach superwizyjnych jako zasadniczy kierunek i metoda pracy – superwizja integratywna ze szczególnym uwzgl. Superwizji zorientowanej na osobę pomagacza, superwizji kognitywno – behawioralnej, superwizji systemowej, superwizji narracyjnej, superwizji psychodynamicznej. 3.Nauka pracy w „6 – ocznym” systemie postrzegania swojego problemu w pracy z klientem  ( wg. Hawkinsa i Shoheta). 4. Pomoc w rozwiązywaniu trudnych problemów w pracy z klientami.</vt:lpstr>
      <vt:lpstr>Slajd 33</vt:lpstr>
      <vt:lpstr>Gmina Bolesław wraz z Gminą Klucze w dniu 30.08.2011r.  zorganizowała szkolenie przeznaczonym dla: członków komisji rozwiązywania problemów alkoholowych, kierowników, pracowników OPS i PCPR, policjantów, prokuratorów, kuratorów sądowych, nauczycieli oraz przedstawicieli organizacji pozarządowych w ramach konsultacji ze specjalistami pt. „Nowe zadania i obowiązki samorządów wynikające z nowelizacji ustawy o przeciwdziałaniu przemocy w rodzinie”. Szkolenie przeprowadził Jarosław POLANOWSKI jeden z najwybitniejszych polskich ekspertów w zakresie przeciwdziałania przemocy w rodzinie, prawnik,  prokurator apelacyjny delegowany do Prokuratury Okręgowej w Warszawie, członek Rady ds. Przeciwdziałania Przemocy w Rodzinie, ekspert i współpracownik Państwowej Agencji Rozwiązywania Problemów Alkoholowych  oraz licznych organizacji pozarządowych zajmujących się problematyką przemocy w rodzinie,  konsultant projektu nowelizacji ustawy o przeciwdziałaniu przemocy w rodzinie, pracownik punktów informacyjno – konsultacyjnych dla ofiar  przemocy w rodzinie, od wielu lat prowadzący działalność dydaktyczno szkoleniową. 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W Gminie Bolesław zorganizowano szereg spotkań ze społecznością lokalną, przedstawicielami  OSP, kół gospodyń wiejskich, sołtysami i członkami rad sołeckich , stowarzyszeniami, przedstawicielami kościołów i związków wyznaniowych, rodzicami podczas wywiadówek szkolnych. W trakcie spotkań starano się przekazać kompleksowe informacje edukacyjne oraz przedstawiano wachlarz możliwości uzyskania pomocy na szczeblu gminnym.</vt:lpstr>
      <vt:lpstr>Slajd 43</vt:lpstr>
      <vt:lpstr>Slajd 44</vt:lpstr>
      <vt:lpstr>Slajd 45</vt:lpstr>
      <vt:lpstr>Przykładowe działania  w szkołach  w obszarze przeciwdziałania przemocy i agresji</vt:lpstr>
      <vt:lpstr>Publiczne Gimnazjum w Bolesławiu</vt:lpstr>
      <vt:lpstr>Slajd 48</vt:lpstr>
      <vt:lpstr>Slajd 49</vt:lpstr>
      <vt:lpstr>Slajd 50</vt:lpstr>
      <vt:lpstr>Slajd 51</vt:lpstr>
      <vt:lpstr>Świetlica środowiskowa „Świetlik”</vt:lpstr>
      <vt:lpstr>Slajd 53</vt:lpstr>
      <vt:lpstr>Slajd 54</vt:lpstr>
      <vt:lpstr>1 czerwca 2011r. Gminny Ośrodek Pomocy Społecznej w Bolesławiu wraz z Gminną Komisją Rozwiązywania Problemów Alkoholowych zorganizował  GMINNY DZIEŃ DZIECKA</vt:lpstr>
      <vt:lpstr>Slajd 56</vt:lpstr>
      <vt:lpstr>Slajd 57</vt:lpstr>
      <vt:lpstr>Slajd 58</vt:lpstr>
      <vt:lpstr>Slajd 59</vt:lpstr>
      <vt:lpstr>Slajd 60</vt:lpstr>
      <vt:lpstr>Slajd 61</vt:lpstr>
      <vt:lpstr>Gmina Bolesław- Gminny Ośrodek Pomocy Społecznej  w Bolesławiu zakupił pakiet materiałów Ogólnopolskiej Kampanii „POSTAW NA RODZINĘ”. Pakiet edukacyjny zawiera  min. ulotki i plakaty zawierające wskazówki dla rodziców i dziadków,  dla uczniów i nauczycieli oraz materiały do wykorzystania podczas festynów  i organizacji pikników rodzinnych.</vt:lpstr>
      <vt:lpstr>Slajd 63</vt:lpstr>
      <vt:lpstr>Slajd 64</vt:lpstr>
      <vt:lpstr>W LOKALNEJ PRASIE  ORAZ NA STRONIE INTERNETOWEJ ZAMIESZCZANE SĄ NA BIEŻACO ARTYKUŁY INFORMACYJNO  - EDUKACYJNE</vt:lpstr>
      <vt:lpstr>Slajd 66</vt:lpstr>
      <vt:lpstr>Slajd 67</vt:lpstr>
      <vt:lpstr>Slajd 68</vt:lpstr>
      <vt:lpstr>DZIĘKUJEMY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 </dc:creator>
  <cp:lastModifiedBy>GKRPA</cp:lastModifiedBy>
  <cp:revision>53</cp:revision>
  <cp:lastPrinted>2011-09-19T04:55:07Z</cp:lastPrinted>
  <dcterms:created xsi:type="dcterms:W3CDTF">2011-09-08T06:04:38Z</dcterms:created>
  <dcterms:modified xsi:type="dcterms:W3CDTF">2011-09-20T05:48:11Z</dcterms:modified>
</cp:coreProperties>
</file>